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5" r:id="rId2"/>
    <p:sldId id="296" r:id="rId3"/>
    <p:sldId id="294" r:id="rId4"/>
    <p:sldId id="297" r:id="rId5"/>
    <p:sldId id="292" r:id="rId6"/>
    <p:sldId id="287" r:id="rId7"/>
    <p:sldId id="259" r:id="rId8"/>
    <p:sldId id="280" r:id="rId9"/>
    <p:sldId id="290" r:id="rId10"/>
    <p:sldId id="281" r:id="rId11"/>
    <p:sldId id="282" r:id="rId12"/>
    <p:sldId id="291" r:id="rId13"/>
    <p:sldId id="28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65" autoAdjust="0"/>
    <p:restoredTop sz="94660"/>
  </p:normalViewPr>
  <p:slideViewPr>
    <p:cSldViewPr>
      <p:cViewPr varScale="1">
        <p:scale>
          <a:sx n="95" d="100"/>
          <a:sy n="95" d="100"/>
        </p:scale>
        <p:origin x="2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57D8D-999B-4E76-89FB-BF2D49EF6FDD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1B896-FE3C-4E8E-954F-C0CC9BB44FC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179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logo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DBF68-D93F-46D8-BFBB-3BB7BF262C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82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logo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DBF68-D93F-46D8-BFBB-3BB7BF262C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82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教育方法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1B896-FE3C-4E8E-954F-C0CC9BB44FCA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194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教育方法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1B896-FE3C-4E8E-954F-C0CC9BB44FC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346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教育方法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1B896-FE3C-4E8E-954F-C0CC9BB44FCA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903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教育方法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1B896-FE3C-4E8E-954F-C0CC9BB44FCA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22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logo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DBF68-D93F-46D8-BFBB-3BB7BF262CF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82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教育方法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1B896-FE3C-4E8E-954F-C0CC9BB44FCA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011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E74E4-600F-4135-A144-C8EF3033C901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DA97C-7ACA-415E-8423-1A3437C7DE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-1395536"/>
            <a:ext cx="8229600" cy="11430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 descr="C:\Users\sorttablet\Desktop\井戸端プレゼン\jci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35268"/>
            <a:ext cx="6003925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30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1124744"/>
            <a:ext cx="41529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正方形/長方形 47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42910" y="-1470025"/>
            <a:ext cx="7772400" cy="14700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地域の子供と接していますか</a:t>
            </a:r>
            <a:r>
              <a:rPr lang="ja-JP" altLang="en-US" sz="3600" dirty="0" smtClean="0"/>
              <a:t>？</a:t>
            </a:r>
            <a:endParaRPr kumimoji="1" lang="ja-JP" altLang="en-US" sz="3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00034" y="4391017"/>
            <a:ext cx="1643074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はい</a:t>
            </a:r>
            <a:endParaRPr kumimoji="1" lang="ja-JP" alt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929454" y="4391017"/>
            <a:ext cx="1643074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いいえ</a:t>
            </a:r>
            <a:endParaRPr kumimoji="1" lang="ja-JP" alt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428596" y="5105396"/>
            <a:ext cx="8572560" cy="1323440"/>
            <a:chOff x="428596" y="4857759"/>
            <a:chExt cx="8572560" cy="1323440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428596" y="4857760"/>
              <a:ext cx="39273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dirty="0" smtClean="0"/>
                <a:t>・地域でセーフティパトロール</a:t>
              </a:r>
              <a:endParaRPr lang="en-US" altLang="ja-JP" sz="2000" dirty="0" smtClean="0"/>
            </a:p>
            <a:p>
              <a:r>
                <a:rPr lang="ja-JP" altLang="en-US" sz="2000" dirty="0" smtClean="0"/>
                <a:t>　をやっている</a:t>
              </a:r>
              <a:endParaRPr lang="en-US" altLang="ja-JP" sz="2000" dirty="0" smtClean="0"/>
            </a:p>
            <a:p>
              <a:endParaRPr lang="en-US" altLang="ja-JP" sz="2000" dirty="0" smtClean="0"/>
            </a:p>
            <a:p>
              <a:r>
                <a:rPr lang="ja-JP" altLang="en-US" sz="2000" dirty="0" smtClean="0"/>
                <a:t> ・あいさつを積極的にしている</a:t>
              </a:r>
              <a:endParaRPr kumimoji="1" lang="en-US" altLang="ja-JP" sz="2000" dirty="0" smtClean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786446" y="4857759"/>
              <a:ext cx="32147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dirty="0" smtClean="0"/>
                <a:t>・地域に子供がいない </a:t>
              </a:r>
              <a:endParaRPr lang="en-US" altLang="ja-JP" sz="2000" dirty="0" smtClean="0"/>
            </a:p>
            <a:p>
              <a:endParaRPr lang="en-US" altLang="ja-JP" sz="2000" dirty="0" smtClean="0"/>
            </a:p>
            <a:p>
              <a:r>
                <a:rPr lang="ja-JP" altLang="en-US" sz="2000" dirty="0" smtClean="0"/>
                <a:t>・不審者と思われるかと不安</a:t>
              </a:r>
              <a:endParaRPr kumimoji="1" lang="en-US" altLang="ja-JP" sz="2000" dirty="0" smtClean="0"/>
            </a:p>
          </p:txBody>
        </p:sp>
      </p:grpSp>
      <p:sp>
        <p:nvSpPr>
          <p:cNvPr id="24" name="正方形/長方形 23"/>
          <p:cNvSpPr/>
          <p:nvPr/>
        </p:nvSpPr>
        <p:spPr>
          <a:xfrm>
            <a:off x="4714876" y="1935141"/>
            <a:ext cx="1428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はい</a:t>
            </a:r>
            <a:endParaRPr lang="en-US" altLang="ja-JP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altLang="ja-JP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25.6%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428992" y="3863967"/>
            <a:ext cx="2357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いいえ</a:t>
            </a:r>
            <a:endParaRPr lang="en-US" altLang="ja-JP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altLang="ja-JP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63.8%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071802" y="1435075"/>
            <a:ext cx="2000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どちらでもない</a:t>
            </a:r>
            <a:endParaRPr lang="en-US" altLang="ja-JP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ja-JP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無記入</a:t>
            </a:r>
            <a:endParaRPr lang="en-US" altLang="ja-JP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altLang="ja-JP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10.6%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42910" y="-1470025"/>
            <a:ext cx="7772400" cy="14700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地域の大人としての悩みは</a:t>
            </a:r>
            <a:r>
              <a:rPr lang="ja-JP" altLang="en-US" sz="3600" dirty="0" smtClean="0"/>
              <a:t>？</a:t>
            </a:r>
            <a:endParaRPr kumimoji="1" lang="ja-JP" alt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03" y="1442259"/>
            <a:ext cx="4680731" cy="468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テキスト ボックス 18"/>
          <p:cNvSpPr txBox="1"/>
          <p:nvPr/>
        </p:nvSpPr>
        <p:spPr>
          <a:xfrm>
            <a:off x="4733897" y="3214686"/>
            <a:ext cx="44101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・他の子供を叱ると自分の子供に影響</a:t>
            </a:r>
            <a:endParaRPr lang="en-US" altLang="ja-JP" sz="2000" dirty="0" smtClean="0"/>
          </a:p>
          <a:p>
            <a:r>
              <a:rPr lang="ja-JP" altLang="en-US" sz="2000" dirty="0" smtClean="0"/>
              <a:t>　がないかと心配 </a:t>
            </a:r>
            <a:endParaRPr lang="en-US" altLang="ja-JP" sz="2000" dirty="0" smtClean="0"/>
          </a:p>
          <a:p>
            <a:endParaRPr lang="en-US" altLang="ja-JP" sz="2000" dirty="0" smtClean="0"/>
          </a:p>
          <a:p>
            <a:r>
              <a:rPr lang="ja-JP" altLang="en-US" sz="2000" dirty="0" smtClean="0"/>
              <a:t>・親のせいで乱暴な子が増えている</a:t>
            </a:r>
            <a:endParaRPr lang="en-US" altLang="ja-JP" sz="2000" dirty="0" smtClean="0"/>
          </a:p>
          <a:p>
            <a:r>
              <a:rPr lang="ja-JP" altLang="en-US" sz="2000" dirty="0" smtClean="0"/>
              <a:t>　のではないか</a:t>
            </a:r>
            <a:endParaRPr lang="en-US" altLang="ja-JP" sz="2000" dirty="0" smtClean="0"/>
          </a:p>
          <a:p>
            <a:endParaRPr lang="en-US" altLang="ja-JP" sz="2000" dirty="0" smtClean="0"/>
          </a:p>
          <a:p>
            <a:r>
              <a:rPr lang="ja-JP" altLang="en-US" sz="2000" dirty="0" smtClean="0"/>
              <a:t> ・地域の大人として交流がない</a:t>
            </a:r>
            <a:endParaRPr lang="en-US" altLang="ja-JP" sz="2000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60032" y="2333595"/>
            <a:ext cx="4032448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主な意見</a:t>
            </a:r>
            <a:endParaRPr kumimoji="1" lang="ja-JP" alt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702306" y="2893855"/>
            <a:ext cx="2651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・接し方　</a:t>
            </a:r>
            <a:r>
              <a:rPr lang="en-US" altLang="ja-JP" sz="2000" dirty="0">
                <a:solidFill>
                  <a:schemeClr val="bg1"/>
                </a:solidFill>
              </a:rPr>
              <a:t>25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13138" y="3656689"/>
            <a:ext cx="2490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・叱り方</a:t>
            </a:r>
            <a:r>
              <a:rPr kumimoji="1" lang="ja-JP" altLang="en-US" sz="2000" dirty="0" smtClean="0">
                <a:solidFill>
                  <a:schemeClr val="bg1"/>
                </a:solidFill>
              </a:rPr>
              <a:t>　</a:t>
            </a:r>
            <a:r>
              <a:rPr lang="en-US" altLang="ja-JP" sz="2000" dirty="0">
                <a:solidFill>
                  <a:schemeClr val="bg1"/>
                </a:solidFill>
              </a:rPr>
              <a:t>34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672574" y="5356942"/>
            <a:ext cx="1928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・褒め方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5%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580869" y="4204424"/>
            <a:ext cx="2570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・教育</a:t>
            </a:r>
            <a:r>
              <a:rPr kumimoji="1" lang="ja-JP" altLang="en-US" sz="2000" dirty="0" smtClean="0">
                <a:solidFill>
                  <a:schemeClr val="bg1"/>
                </a:solidFill>
              </a:rPr>
              <a:t>方法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28%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737367" y="1980307"/>
            <a:ext cx="1687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・その他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8</a:t>
            </a:r>
            <a:r>
              <a:rPr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-1395536"/>
            <a:ext cx="8229600" cy="11430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 descr="C:\Users\sorttablet\Desktop\井戸端プレゼン\jci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35268"/>
            <a:ext cx="6003925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73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42910" y="-1470025"/>
            <a:ext cx="7772400" cy="14700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1340768"/>
            <a:ext cx="7571303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400" dirty="0"/>
              <a:t>一、</a:t>
            </a:r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　若い</a:t>
            </a:r>
            <a:r>
              <a:rPr lang="ja-JP" altLang="en-US" sz="2400" dirty="0"/>
              <a:t>我等が　手を取り合って</a:t>
            </a:r>
          </a:p>
          <a:p>
            <a:r>
              <a:rPr lang="ja-JP" altLang="en-US" sz="2400" dirty="0" smtClean="0"/>
              <a:t>　　　進む</a:t>
            </a:r>
            <a:r>
              <a:rPr lang="ja-JP" altLang="en-US" sz="2400" dirty="0"/>
              <a:t>行く手の　青い空に</a:t>
            </a:r>
          </a:p>
          <a:p>
            <a:r>
              <a:rPr lang="ja-JP" altLang="en-US" sz="2400" dirty="0" smtClean="0"/>
              <a:t>　　　輝く</a:t>
            </a:r>
            <a:r>
              <a:rPr lang="ja-JP" altLang="en-US" sz="2400" dirty="0"/>
              <a:t>ＪＣ　明るい希望</a:t>
            </a:r>
          </a:p>
          <a:p>
            <a:r>
              <a:rPr lang="ja-JP" altLang="en-US" sz="2400" dirty="0" smtClean="0"/>
              <a:t>　　　足なみ</a:t>
            </a:r>
            <a:r>
              <a:rPr lang="ja-JP" altLang="en-US" sz="2400" dirty="0"/>
              <a:t>をそろえて</a:t>
            </a:r>
          </a:p>
          <a:p>
            <a:r>
              <a:rPr lang="ja-JP" altLang="en-US" sz="2400" dirty="0" smtClean="0"/>
              <a:t>　　　行こう</a:t>
            </a:r>
            <a:r>
              <a:rPr lang="ja-JP" altLang="en-US" sz="2400" dirty="0"/>
              <a:t>じゃない</a:t>
            </a:r>
            <a:r>
              <a:rPr lang="ja-JP" altLang="en-US" sz="2400" dirty="0" smtClean="0"/>
              <a:t>か</a:t>
            </a:r>
            <a:endParaRPr lang="ja-JP" altLang="en-US" sz="2400" dirty="0"/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二</a:t>
            </a:r>
            <a:r>
              <a:rPr lang="ja-JP" altLang="en-US" sz="2400" dirty="0"/>
              <a:t>、</a:t>
            </a:r>
          </a:p>
          <a:p>
            <a:r>
              <a:rPr lang="ja-JP" altLang="en-US" sz="2400" dirty="0" smtClean="0"/>
              <a:t>　　　世界</a:t>
            </a:r>
            <a:r>
              <a:rPr lang="ja-JP" altLang="en-US" sz="2400" dirty="0"/>
              <a:t>を結ぶ　若さの力</a:t>
            </a:r>
          </a:p>
          <a:p>
            <a:r>
              <a:rPr lang="ja-JP" altLang="en-US" sz="2400" dirty="0" smtClean="0"/>
              <a:t>　　　互いに</a:t>
            </a:r>
            <a:r>
              <a:rPr lang="ja-JP" altLang="en-US" sz="2400" dirty="0"/>
              <a:t>尽す　楽しさこそ</a:t>
            </a:r>
          </a:p>
          <a:p>
            <a:r>
              <a:rPr lang="ja-JP" altLang="en-US" sz="2400" dirty="0" smtClean="0"/>
              <a:t>　　　ＪＣ</a:t>
            </a:r>
            <a:r>
              <a:rPr lang="ja-JP" altLang="en-US" sz="2400" dirty="0"/>
              <a:t>の理想だ　新しい日だ</a:t>
            </a:r>
          </a:p>
          <a:p>
            <a:r>
              <a:rPr lang="ja-JP" altLang="en-US" sz="2400" dirty="0" smtClean="0"/>
              <a:t>　　　足なみ</a:t>
            </a:r>
            <a:r>
              <a:rPr lang="ja-JP" altLang="en-US" sz="2400" dirty="0"/>
              <a:t>をそろえて</a:t>
            </a:r>
          </a:p>
          <a:p>
            <a:r>
              <a:rPr lang="ja-JP" altLang="en-US" sz="2400" dirty="0" smtClean="0"/>
              <a:t>　　　行こう</a:t>
            </a:r>
            <a:r>
              <a:rPr lang="ja-JP" altLang="en-US" sz="2400" dirty="0"/>
              <a:t>じゃない</a:t>
            </a:r>
            <a:r>
              <a:rPr lang="ja-JP" altLang="en-US" sz="2400" dirty="0" smtClean="0"/>
              <a:t>か</a:t>
            </a:r>
            <a:r>
              <a:rPr lang="ja-JP" altLang="en-US" sz="2400" dirty="0"/>
              <a:t>　</a:t>
            </a:r>
            <a:endParaRPr lang="ja-JP" altLang="en-US" sz="2400" dirty="0" smtClean="0"/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三、</a:t>
            </a:r>
          </a:p>
          <a:p>
            <a:r>
              <a:rPr lang="ja-JP" altLang="en-US" sz="2400" dirty="0" smtClean="0"/>
              <a:t>　　　若い</a:t>
            </a:r>
            <a:r>
              <a:rPr lang="ja-JP" altLang="en-US" sz="2400" dirty="0"/>
              <a:t>我等の　心を集め</a:t>
            </a:r>
          </a:p>
          <a:p>
            <a:r>
              <a:rPr lang="ja-JP" altLang="en-US" sz="2400" dirty="0" smtClean="0"/>
              <a:t>　　　つくる</a:t>
            </a:r>
            <a:r>
              <a:rPr lang="ja-JP" altLang="en-US" sz="2400" dirty="0"/>
              <a:t>集いに　未来をかけて</a:t>
            </a:r>
          </a:p>
          <a:p>
            <a:r>
              <a:rPr lang="ja-JP" altLang="en-US" sz="2400" dirty="0" smtClean="0"/>
              <a:t>　　　ＪＣ</a:t>
            </a:r>
            <a:r>
              <a:rPr lang="ja-JP" altLang="en-US" sz="2400" dirty="0"/>
              <a:t>の仲間は　皆信じ合う</a:t>
            </a:r>
          </a:p>
          <a:p>
            <a:r>
              <a:rPr lang="ja-JP" altLang="en-US" sz="2400" dirty="0" smtClean="0"/>
              <a:t>　　　足なみ</a:t>
            </a:r>
            <a:r>
              <a:rPr lang="ja-JP" altLang="en-US" sz="2400" dirty="0"/>
              <a:t>をそろえて</a:t>
            </a:r>
          </a:p>
          <a:p>
            <a:r>
              <a:rPr lang="ja-JP" altLang="en-US" sz="2400" dirty="0" smtClean="0"/>
              <a:t>　　　行こう</a:t>
            </a:r>
            <a:r>
              <a:rPr lang="ja-JP" altLang="en-US" sz="2400" dirty="0"/>
              <a:t>じゃないか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10844" y="1014883"/>
            <a:ext cx="738664" cy="27741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600" dirty="0" smtClean="0"/>
              <a:t>若　い　我　等</a:t>
            </a:r>
            <a:endParaRPr kumimoji="1" lang="ja-JP" altLang="en-US" sz="3600" dirty="0"/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 rot="10800000">
            <a:off x="0" y="5955332"/>
            <a:ext cx="9158089" cy="9087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944216"/>
          </a:xfrm>
        </p:spPr>
        <p:txBody>
          <a:bodyPr/>
          <a:lstStyle/>
          <a:p>
            <a:r>
              <a:rPr kumimoji="1" lang="ja-JP" altLang="en-US" dirty="0" smtClean="0"/>
              <a:t>講　師　紹　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5239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ouji\Dropbox\１４青少年委員会メンバー\4月例会\はがさん写真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59" y="1412776"/>
            <a:ext cx="2493193" cy="362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3275856" y="1378667"/>
            <a:ext cx="53285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dirty="0"/>
              <a:t>講師　羽賀　友信（はが・とものぶ）　様</a:t>
            </a:r>
          </a:p>
          <a:p>
            <a:r>
              <a:rPr lang="en-US" altLang="ja-JP" dirty="0"/>
              <a:t> </a:t>
            </a:r>
            <a:endParaRPr lang="ja-JP" altLang="ja-JP" dirty="0"/>
          </a:p>
          <a:p>
            <a:r>
              <a:rPr lang="ja-JP" altLang="ja-JP" dirty="0"/>
              <a:t>長岡市国際交流センター「地球広場」センター長</a:t>
            </a:r>
            <a:r>
              <a:rPr lang="ja-JP" altLang="ja-JP" dirty="0" smtClean="0"/>
              <a:t>。</a:t>
            </a:r>
            <a:endParaRPr lang="ja-JP" altLang="ja-JP" dirty="0"/>
          </a:p>
          <a:p>
            <a:r>
              <a:rPr lang="ja-JP" altLang="en-US" dirty="0" smtClean="0"/>
              <a:t>１９</a:t>
            </a:r>
            <a:r>
              <a:rPr lang="ja-JP" altLang="ja-JP" dirty="0" smtClean="0"/>
              <a:t>８０年、日本</a:t>
            </a:r>
            <a:r>
              <a:rPr lang="ja-JP" altLang="ja-JP" dirty="0"/>
              <a:t>のカンボジア難民救援医療プロジェクトに主任調整員として参加</a:t>
            </a:r>
            <a:r>
              <a:rPr lang="ja-JP" altLang="ja-JP" dirty="0" smtClean="0"/>
              <a:t>。</a:t>
            </a:r>
            <a:endParaRPr lang="en-US" altLang="ja-JP" dirty="0"/>
          </a:p>
          <a:p>
            <a:r>
              <a:rPr lang="ja-JP" altLang="en-US" dirty="0" smtClean="0"/>
              <a:t>　</a:t>
            </a:r>
            <a:r>
              <a:rPr lang="ja-JP" altLang="ja-JP" dirty="0" smtClean="0"/>
              <a:t>帰国後</a:t>
            </a:r>
            <a:r>
              <a:rPr lang="ja-JP" altLang="ja-JP" dirty="0"/>
              <a:t>は長岡で空手を教える傍ら</a:t>
            </a:r>
            <a:r>
              <a:rPr lang="ja-JP" altLang="ja-JP" dirty="0" smtClean="0"/>
              <a:t>、</a:t>
            </a:r>
            <a:r>
              <a:rPr lang="ja-JP" altLang="en-US" dirty="0" smtClean="0"/>
              <a:t>海外の</a:t>
            </a:r>
            <a:r>
              <a:rPr lang="ja-JP" altLang="ja-JP" dirty="0" smtClean="0"/>
              <a:t>大自然</a:t>
            </a:r>
            <a:r>
              <a:rPr lang="ja-JP" altLang="ja-JP" dirty="0"/>
              <a:t>を通して、引きこもりや不登校の子どもの自立支援を行う私塾「自然塾」を主宰。</a:t>
            </a:r>
          </a:p>
          <a:p>
            <a:r>
              <a:rPr lang="ja-JP" altLang="en-US" dirty="0" smtClean="0"/>
              <a:t>　</a:t>
            </a:r>
            <a:r>
              <a:rPr lang="ja-JP" altLang="ja-JP" dirty="0" smtClean="0"/>
              <a:t>国内外</a:t>
            </a:r>
            <a:r>
              <a:rPr lang="ja-JP" altLang="ja-JP" dirty="0"/>
              <a:t>で長年にわたり国際交流・国際協力に携わる。</a:t>
            </a:r>
          </a:p>
          <a:p>
            <a:r>
              <a:rPr lang="ja-JP" altLang="ja-JP" dirty="0" smtClean="0"/>
              <a:t>２００１年</a:t>
            </a:r>
            <a:r>
              <a:rPr lang="ja-JP" altLang="ja-JP" dirty="0"/>
              <a:t>より現職。０３年</a:t>
            </a:r>
            <a:r>
              <a:rPr lang="en-US" altLang="ja-JP" dirty="0"/>
              <a:t>JICA </a:t>
            </a:r>
            <a:r>
              <a:rPr lang="ja-JP" altLang="ja-JP" dirty="0"/>
              <a:t>地球ひろば国際協力サポーターに就任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endParaRPr lang="ja-JP" altLang="ja-JP" dirty="0"/>
          </a:p>
          <a:p>
            <a:r>
              <a:rPr lang="ja-JP" altLang="ja-JP" dirty="0" smtClean="0"/>
              <a:t>長岡市</a:t>
            </a:r>
            <a:r>
              <a:rPr lang="ja-JP" altLang="ja-JP" dirty="0"/>
              <a:t>教育</a:t>
            </a:r>
            <a:r>
              <a:rPr lang="ja-JP" altLang="ja-JP" dirty="0" smtClean="0"/>
              <a:t>委員</a:t>
            </a:r>
            <a:endParaRPr lang="en-US" altLang="ja-JP" dirty="0" smtClean="0"/>
          </a:p>
          <a:p>
            <a:r>
              <a:rPr lang="ja-JP" altLang="ja-JP" dirty="0" smtClean="0"/>
              <a:t>にいがた</a:t>
            </a:r>
            <a:r>
              <a:rPr lang="en-US" altLang="ja-JP" dirty="0"/>
              <a:t>NGO</a:t>
            </a:r>
            <a:r>
              <a:rPr lang="ja-JP" altLang="ja-JP" dirty="0"/>
              <a:t>ネットワーク</a:t>
            </a:r>
            <a:r>
              <a:rPr lang="ja-JP" altLang="ja-JP" dirty="0" smtClean="0"/>
              <a:t>顧問</a:t>
            </a:r>
            <a:endParaRPr lang="en-US" altLang="ja-JP" dirty="0" smtClean="0"/>
          </a:p>
          <a:p>
            <a:r>
              <a:rPr lang="ja-JP" altLang="ja-JP" dirty="0" smtClean="0"/>
              <a:t>空手</a:t>
            </a:r>
            <a:r>
              <a:rPr lang="ja-JP" altLang="ja-JP" dirty="0"/>
              <a:t>道新武会</a:t>
            </a:r>
            <a:r>
              <a:rPr lang="ja-JP" altLang="ja-JP" dirty="0" smtClean="0"/>
              <a:t>会長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9715303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ouji\Dropbox\１４青少年委員会メンバー\4月例会\佐竹写真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72" y="1484784"/>
            <a:ext cx="2766367" cy="362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624089" y="1483668"/>
            <a:ext cx="49685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講師　佐竹　直子　（さたけ　なおこ）様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保育士</a:t>
            </a:r>
            <a:r>
              <a:rPr lang="ja-JP" altLang="en-US" dirty="0"/>
              <a:t>を経て、青年海外協力隊として、フィリピン共和国に赴任。乳幼児保育プログラム・保育者養成事業などの活動</a:t>
            </a:r>
            <a:r>
              <a:rPr lang="ja-JP" altLang="en-US" dirty="0" smtClean="0"/>
              <a:t>を</a:t>
            </a:r>
            <a:r>
              <a:rPr lang="ja-JP" altLang="en-US" dirty="0"/>
              <a:t>行う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　帰国後</a:t>
            </a:r>
            <a:r>
              <a:rPr lang="ja-JP" altLang="en-US" dirty="0"/>
              <a:t>、結婚出産子育てをしながら、長岡子育てライン「三尺玉ネット」を</a:t>
            </a:r>
            <a:r>
              <a:rPr lang="ja-JP" altLang="en-US" dirty="0" smtClean="0"/>
              <a:t>立ち上げる。</a:t>
            </a:r>
            <a:endParaRPr lang="en-US" altLang="ja-JP" dirty="0" smtClean="0"/>
          </a:p>
          <a:p>
            <a:r>
              <a:rPr lang="ja-JP" altLang="en-US" dirty="0" smtClean="0"/>
              <a:t>中越</a:t>
            </a:r>
            <a:r>
              <a:rPr lang="ja-JP" altLang="en-US" dirty="0"/>
              <a:t>地震では子育て中の人々を対象に活動</a:t>
            </a:r>
            <a:r>
              <a:rPr lang="ja-JP" altLang="en-US" dirty="0" smtClean="0"/>
              <a:t>を行い、子育て</a:t>
            </a:r>
            <a:r>
              <a:rPr lang="ja-JP" altLang="en-US" dirty="0"/>
              <a:t>世代を中心に多世代・多文化・多分野・多地域の</a:t>
            </a:r>
            <a:r>
              <a:rPr lang="ja-JP" altLang="en-US" dirty="0" smtClean="0"/>
              <a:t>交流ができる</a:t>
            </a:r>
            <a:r>
              <a:rPr lang="ja-JP" altLang="en-US" dirty="0"/>
              <a:t>場所と機会の提供を目的とした「多世代交流館になニーナ」を</a:t>
            </a:r>
            <a:r>
              <a:rPr lang="ja-JP" altLang="en-US" dirty="0" smtClean="0"/>
              <a:t>立ち上げる。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子育て支援士</a:t>
            </a:r>
            <a:endParaRPr lang="en-US" altLang="ja-JP" dirty="0" smtClean="0"/>
          </a:p>
          <a:p>
            <a:r>
              <a:rPr lang="ja-JP" altLang="en-US" dirty="0" smtClean="0"/>
              <a:t>長岡子育てライン「三尺</a:t>
            </a:r>
            <a:r>
              <a:rPr lang="ja-JP" altLang="en-US" dirty="0"/>
              <a:t>玉</a:t>
            </a:r>
            <a:r>
              <a:rPr lang="ja-JP" altLang="en-US" dirty="0" smtClean="0"/>
              <a:t>ネット代表」</a:t>
            </a:r>
            <a:endParaRPr lang="en-US" altLang="ja-JP" dirty="0" smtClean="0"/>
          </a:p>
          <a:p>
            <a:r>
              <a:rPr lang="en-US" altLang="ja-JP" dirty="0" smtClean="0"/>
              <a:t>NPO</a:t>
            </a:r>
            <a:r>
              <a:rPr lang="ja-JP" altLang="en-US" dirty="0" smtClean="0"/>
              <a:t>法人多世代交流館になニーナ代表</a:t>
            </a:r>
            <a:endParaRPr lang="en-US" altLang="ja-JP" dirty="0" smtClean="0"/>
          </a:p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49276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-1395536"/>
            <a:ext cx="8229600" cy="11430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 descr="C:\Users\sorttablet\Desktop\井戸端プレゼン\jci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35268"/>
            <a:ext cx="6003925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30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-1143000"/>
            <a:ext cx="8229600" cy="114300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564904"/>
            <a:ext cx="9144000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>
                <a:solidFill>
                  <a:schemeClr val="accent4">
                    <a:lumMod val="50000"/>
                  </a:schemeClr>
                </a:solidFill>
              </a:rPr>
              <a:t>事前アンケート</a:t>
            </a:r>
            <a:endParaRPr kumimoji="1" lang="en-US" altLang="ja-JP" sz="4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kumimoji="1" lang="ja-JP" altLang="en-US" sz="4800" dirty="0" smtClean="0">
                <a:solidFill>
                  <a:schemeClr val="accent4">
                    <a:lumMod val="50000"/>
                  </a:schemeClr>
                </a:solidFill>
              </a:rPr>
              <a:t>集計結果</a:t>
            </a:r>
            <a:endParaRPr kumimoji="1" lang="ja-JP" altLang="en-US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42910" y="-1470025"/>
            <a:ext cx="7772400" cy="14700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子育てに自信はありますか</a:t>
            </a:r>
            <a:r>
              <a:rPr lang="ja-JP" altLang="en-US" sz="3600" dirty="0" smtClean="0"/>
              <a:t>？</a:t>
            </a:r>
            <a:endParaRPr kumimoji="1" lang="ja-JP" altLang="en-US" sz="3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6975" y="1124744"/>
            <a:ext cx="42100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テキスト ボックス 28"/>
          <p:cNvSpPr txBox="1"/>
          <p:nvPr/>
        </p:nvSpPr>
        <p:spPr>
          <a:xfrm>
            <a:off x="428596" y="4391017"/>
            <a:ext cx="1643074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はい</a:t>
            </a:r>
            <a:endParaRPr kumimoji="1" lang="ja-JP" alt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079455" y="4391017"/>
            <a:ext cx="1643074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いいえ</a:t>
            </a:r>
            <a:endParaRPr kumimoji="1" lang="ja-JP" alt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64" name="グループ化 63"/>
          <p:cNvGrpSpPr/>
          <p:nvPr/>
        </p:nvGrpSpPr>
        <p:grpSpPr>
          <a:xfrm>
            <a:off x="428596" y="5105396"/>
            <a:ext cx="8590634" cy="1631217"/>
            <a:chOff x="428596" y="4857759"/>
            <a:chExt cx="8590634" cy="1631217"/>
          </a:xfrm>
        </p:grpSpPr>
        <p:sp>
          <p:nvSpPr>
            <p:cNvPr id="62" name="テキスト ボックス 61"/>
            <p:cNvSpPr txBox="1"/>
            <p:nvPr/>
          </p:nvSpPr>
          <p:spPr>
            <a:xfrm>
              <a:off x="428596" y="4857760"/>
              <a:ext cx="3711356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dirty="0" smtClean="0"/>
                <a:t>・自信を持ってやらなければ</a:t>
              </a:r>
              <a:endParaRPr lang="en-US" altLang="ja-JP" sz="2000" dirty="0" smtClean="0"/>
            </a:p>
            <a:p>
              <a:r>
                <a:rPr lang="ja-JP" altLang="en-US" sz="2000" dirty="0" smtClean="0"/>
                <a:t>　子供がかわいそう </a:t>
              </a:r>
              <a:endParaRPr lang="en-US" altLang="ja-JP" sz="2000" dirty="0" smtClean="0"/>
            </a:p>
            <a:p>
              <a:endParaRPr lang="en-US" altLang="ja-JP" sz="2000" dirty="0" smtClean="0"/>
            </a:p>
            <a:p>
              <a:r>
                <a:rPr lang="ja-JP" altLang="en-US" sz="2000" dirty="0" smtClean="0"/>
                <a:t>・まわりに力になってくれる人が</a:t>
              </a:r>
              <a:endParaRPr lang="en-US" altLang="ja-JP" sz="2000" dirty="0" smtClean="0"/>
            </a:p>
            <a:p>
              <a:r>
                <a:rPr lang="ja-JP" altLang="en-US" sz="2000" dirty="0" smtClean="0"/>
                <a:t>　いるので頑張れる</a:t>
              </a:r>
              <a:endParaRPr kumimoji="1" lang="en-US" altLang="ja-JP" sz="2000" dirty="0" smtClean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5444480" y="4857759"/>
              <a:ext cx="357475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dirty="0" smtClean="0"/>
                <a:t>・初めての子育てだから正解が</a:t>
              </a:r>
              <a:endParaRPr lang="en-US" altLang="ja-JP" sz="2000" dirty="0" smtClean="0"/>
            </a:p>
            <a:p>
              <a:r>
                <a:rPr lang="ja-JP" altLang="en-US" sz="2000" dirty="0" smtClean="0"/>
                <a:t>　わからない </a:t>
              </a:r>
              <a:endParaRPr lang="en-US" altLang="ja-JP" sz="2000" dirty="0" smtClean="0"/>
            </a:p>
            <a:p>
              <a:endParaRPr lang="en-US" altLang="ja-JP" sz="2000" dirty="0" smtClean="0"/>
            </a:p>
            <a:p>
              <a:r>
                <a:rPr lang="ja-JP" altLang="en-US" sz="2000" dirty="0" smtClean="0"/>
                <a:t>・子供と共に成長しているので</a:t>
              </a:r>
              <a:endParaRPr lang="en-US" altLang="ja-JP" sz="2000" dirty="0" smtClean="0"/>
            </a:p>
            <a:p>
              <a:r>
                <a:rPr lang="ja-JP" altLang="en-US" sz="2000" dirty="0" smtClean="0"/>
                <a:t>　自信はもてない</a:t>
              </a:r>
              <a:endParaRPr kumimoji="1" lang="en-US" altLang="ja-JP" sz="2000" dirty="0" smtClean="0"/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4714876" y="1943885"/>
            <a:ext cx="1428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はい</a:t>
            </a:r>
            <a:endParaRPr lang="en-US" altLang="ja-JP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altLang="ja-JP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23.6%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3428992" y="3872711"/>
            <a:ext cx="2357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いいえ</a:t>
            </a:r>
            <a:endParaRPr lang="en-US" altLang="ja-JP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altLang="ja-JP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61%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2857488" y="1658133"/>
            <a:ext cx="2000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どちらでもない</a:t>
            </a:r>
            <a:endParaRPr lang="en-US" altLang="ja-JP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ja-JP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無記入</a:t>
            </a:r>
            <a:endParaRPr lang="en-US" altLang="ja-JP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altLang="ja-JP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15.4%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7" grpId="0" animBg="1"/>
      <p:bldP spid="65" grpId="0"/>
      <p:bldP spid="66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42910" y="-1470025"/>
            <a:ext cx="7772400" cy="14700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子育ての悩みはなんですか</a:t>
            </a:r>
            <a:r>
              <a:rPr lang="ja-JP" altLang="en-US" sz="3600" dirty="0" smtClean="0"/>
              <a:t>？</a:t>
            </a:r>
            <a:endParaRPr kumimoji="1" lang="ja-JP" alt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760" y="1340768"/>
            <a:ext cx="4799868" cy="483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テキスト ボックス 19"/>
          <p:cNvSpPr txBox="1"/>
          <p:nvPr/>
        </p:nvSpPr>
        <p:spPr>
          <a:xfrm>
            <a:off x="5148064" y="3214686"/>
            <a:ext cx="3995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・ほめるよりもできないところを指摘</a:t>
            </a:r>
            <a:endParaRPr lang="en-US" altLang="ja-JP" sz="2000" dirty="0" smtClean="0"/>
          </a:p>
          <a:p>
            <a:r>
              <a:rPr lang="ja-JP" altLang="en-US" sz="2000" dirty="0" smtClean="0"/>
              <a:t>　してしまう </a:t>
            </a:r>
            <a:endParaRPr lang="en-US" altLang="ja-JP" sz="2000" dirty="0" smtClean="0"/>
          </a:p>
          <a:p>
            <a:endParaRPr lang="en-US" altLang="ja-JP" sz="2000" dirty="0" smtClean="0"/>
          </a:p>
          <a:p>
            <a:r>
              <a:rPr lang="ja-JP" altLang="en-US" sz="2000" dirty="0" smtClean="0"/>
              <a:t>・叱る時に感情的になってしまう</a:t>
            </a:r>
            <a:endParaRPr lang="en-US" altLang="ja-JP" sz="2000" dirty="0" smtClean="0"/>
          </a:p>
          <a:p>
            <a:endParaRPr lang="en-US" altLang="ja-JP" sz="2000" dirty="0" smtClean="0"/>
          </a:p>
          <a:p>
            <a:r>
              <a:rPr lang="ja-JP" altLang="en-US" sz="2000" dirty="0" smtClean="0"/>
              <a:t> ・仕事に追われ、子どもとの時間が</a:t>
            </a:r>
            <a:endParaRPr lang="en-US" altLang="ja-JP" sz="2000" dirty="0" smtClean="0"/>
          </a:p>
          <a:p>
            <a:r>
              <a:rPr lang="ja-JP" altLang="en-US" sz="2000" dirty="0" smtClean="0"/>
              <a:t>　少なくなってしまう</a:t>
            </a:r>
            <a:endParaRPr lang="en-US" altLang="ja-JP" sz="2000" dirty="0" smtClean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20072" y="2428868"/>
            <a:ext cx="321471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主な意見</a:t>
            </a:r>
            <a:endParaRPr kumimoji="1" lang="ja-JP" alt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843808" y="1956470"/>
            <a:ext cx="269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・教育方法　</a:t>
            </a:r>
            <a:endParaRPr kumimoji="1" lang="en-US" altLang="ja-JP" sz="2000" dirty="0" smtClean="0">
              <a:solidFill>
                <a:schemeClr val="bg1"/>
              </a:solidFill>
            </a:endParaRPr>
          </a:p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13%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48505" y="2731415"/>
            <a:ext cx="2530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・ｺﾐｭﾆｹｰｼｮﾝ</a:t>
            </a:r>
            <a:endParaRPr kumimoji="1" lang="en-US" altLang="ja-JP" sz="2000" dirty="0" smtClean="0">
              <a:solidFill>
                <a:schemeClr val="bg1"/>
              </a:solidFill>
            </a:endParaRPr>
          </a:p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8%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01290" y="3432390"/>
            <a:ext cx="1959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・褒め方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5%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105647" y="4393495"/>
            <a:ext cx="1959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・叱り方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23%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605448" y="5449644"/>
            <a:ext cx="2775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>
                <a:solidFill>
                  <a:schemeClr val="bg1"/>
                </a:solidFill>
              </a:rPr>
              <a:t>・接する時間　</a:t>
            </a:r>
            <a:r>
              <a:rPr lang="en-US" altLang="ja-JP" sz="2000" dirty="0">
                <a:solidFill>
                  <a:schemeClr val="bg1"/>
                </a:solidFill>
              </a:rPr>
              <a:t>8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381217" y="4922079"/>
            <a:ext cx="1959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・食事　</a:t>
            </a:r>
            <a:r>
              <a:rPr lang="en-US" altLang="ja-JP" sz="2000" dirty="0">
                <a:solidFill>
                  <a:schemeClr val="bg1"/>
                </a:solidFill>
              </a:rPr>
              <a:t>6</a:t>
            </a:r>
            <a:r>
              <a:rPr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02064" y="4138015"/>
            <a:ext cx="2693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・与えるもの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12%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40170" y="3432390"/>
            <a:ext cx="2530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・言葉使い　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3</a:t>
            </a:r>
            <a:r>
              <a:rPr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11931" y="2976664"/>
            <a:ext cx="2122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・生活ﾘｽﾞﾑ</a:t>
            </a:r>
            <a:r>
              <a:rPr kumimoji="1" lang="ja-JP" altLang="en-US" sz="2000" dirty="0" smtClean="0">
                <a:solidFill>
                  <a:schemeClr val="bg1"/>
                </a:solidFill>
              </a:rPr>
              <a:t>　</a:t>
            </a:r>
            <a:r>
              <a:rPr lang="en-US" altLang="ja-JP" sz="2000" dirty="0">
                <a:solidFill>
                  <a:schemeClr val="bg1"/>
                </a:solidFill>
              </a:rPr>
              <a:t>5</a:t>
            </a:r>
            <a:r>
              <a:rPr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967686" y="2464301"/>
            <a:ext cx="2530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・病気　</a:t>
            </a:r>
            <a:r>
              <a:rPr lang="en-US" altLang="ja-JP" sz="2000" dirty="0">
                <a:solidFill>
                  <a:schemeClr val="bg1"/>
                </a:solidFill>
              </a:rPr>
              <a:t>5</a:t>
            </a:r>
            <a:r>
              <a:rPr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77140" y="2005064"/>
            <a:ext cx="2367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・交友関係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4</a:t>
            </a:r>
            <a:r>
              <a:rPr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24081" y="1564493"/>
            <a:ext cx="1795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>
                <a:solidFill>
                  <a:schemeClr val="bg1"/>
                </a:solidFill>
              </a:rPr>
              <a:t>・その他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8</a:t>
            </a:r>
            <a:r>
              <a:rPr lang="en-US" altLang="ja-JP" sz="2000" dirty="0" smtClean="0">
                <a:solidFill>
                  <a:schemeClr val="bg1"/>
                </a:solidFill>
              </a:rPr>
              <a:t>%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-1143000"/>
            <a:ext cx="8229600" cy="114300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564904"/>
            <a:ext cx="9144000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>
                <a:solidFill>
                  <a:schemeClr val="accent4">
                    <a:lumMod val="50000"/>
                  </a:schemeClr>
                </a:solidFill>
              </a:rPr>
              <a:t>事前アンケート</a:t>
            </a:r>
            <a:endParaRPr kumimoji="1" lang="en-US" altLang="ja-JP" sz="4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kumimoji="1" lang="ja-JP" altLang="en-US" sz="4800" dirty="0" smtClean="0">
                <a:solidFill>
                  <a:schemeClr val="accent4">
                    <a:lumMod val="50000"/>
                  </a:schemeClr>
                </a:solidFill>
              </a:rPr>
              <a:t>集計結果</a:t>
            </a:r>
            <a:endParaRPr kumimoji="1" lang="ja-JP" altLang="en-US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1277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199</Words>
  <Application>Microsoft Office PowerPoint</Application>
  <PresentationFormat>画面に合わせる (4:3)</PresentationFormat>
  <Paragraphs>136</Paragraphs>
  <Slides>13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7" baseType="lpstr">
      <vt:lpstr>ＭＳ Ｐゴシック</vt:lpstr>
      <vt:lpstr>Arial</vt:lpstr>
      <vt:lpstr>Calibri</vt:lpstr>
      <vt:lpstr>Office テーマ</vt:lpstr>
      <vt:lpstr>PowerPoint プレゼンテーション</vt:lpstr>
      <vt:lpstr>講　師　紹　介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</dc:creator>
  <cp:lastModifiedBy>user02</cp:lastModifiedBy>
  <cp:revision>77</cp:revision>
  <dcterms:created xsi:type="dcterms:W3CDTF">2014-04-02T14:01:34Z</dcterms:created>
  <dcterms:modified xsi:type="dcterms:W3CDTF">2014-04-30T05:24:14Z</dcterms:modified>
</cp:coreProperties>
</file>